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946900" cy="9283700"/>
  <p:embeddedFontLst>
    <p:embeddedFont>
      <p:font typeface="Tahoma"/>
      <p:regular r:id="rId29"/>
      <p:bold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regular.fntdata"/><Relationship Id="rId30" Type="http://schemas.openxmlformats.org/officeDocument/2006/relationships/font" Target="fonts/Tahoma-bold.fntdata"/><Relationship Id="rId11" Type="http://schemas.openxmlformats.org/officeDocument/2006/relationships/slide" Target="slides/slide6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52525" y="696913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01949dc886712be_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701949dc886712be_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66bb1a1d_1_98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7d66bb1a1d_1_98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7d66bb1a1d_1_98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66bb1a1d_1_89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7d66bb1a1d_1_89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7d66bb1a1d_1_89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d66bb1a1d_1_8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g7d66bb1a1d_1_8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7d66bb1a1d_1_8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d66bb1a1d_1_71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g7d66bb1a1d_1_71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7d66bb1a1d_1_71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d66bb1a1d_1_12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7d66bb1a1d_1_12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7d66bb1a1d_1_12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d66bb1a1d_1_155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7d66bb1a1d_1_155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7d66bb1a1d_1_155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d66bb1a1d_1_14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g7d66bb1a1d_1_14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7d66bb1a1d_1_14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d66bb1a1d_1_129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7d66bb1a1d_1_129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7d66bb1a1d_1_129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d66bb1a1d_1_166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7d66bb1a1d_1_166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7d66bb1a1d_1_166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map of your country.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66bb1a1d_1_173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7d66bb1a1d_1_173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7d66bb1a1d_1_173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map of your country.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2" type="sldNum"/>
          </p:nvPr>
        </p:nvSpPr>
        <p:spPr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52525" y="696913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map of your country.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d66bb1a1d_1_181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7d66bb1a1d_1_181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7d66bb1a1d_1_181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map of your country.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d66bb1a1d_2_1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7d66bb1a1d_2_1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7d66bb1a1d_2_1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d66bb1a1d_1_19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g7d66bb1a1d_1_19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7d66bb1a1d_1_19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map of your country.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535dc635_0_86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g64535dc635_0_86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64535dc635_0_86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52525" y="696913"/>
            <a:ext cx="4641850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535dc635_0_36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64535dc635_0_36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64535dc635_0_36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75df5ac7_0_0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75df5ac7_0_0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275df5ac7_0_0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535dc635_0_27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g64535dc635_0_27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64535dc635_0_27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66bb1a1d_1_37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7d66bb1a1d_1_37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7d66bb1a1d_1_37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d66bb1a1d_1_55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g7d66bb1a1d_1_55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7d66bb1a1d_1_55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d66bb1a1d_1_46:notes"/>
          <p:cNvSpPr txBox="1"/>
          <p:nvPr>
            <p:ph idx="12" type="sldNum"/>
          </p:nvPr>
        </p:nvSpPr>
        <p:spPr>
          <a:xfrm>
            <a:off x="3937000" y="8820150"/>
            <a:ext cx="3009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350" lIns="92725" spcFirstLastPara="1" rIns="92725" wrap="square" tIns="4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7d66bb1a1d_1_46:notes"/>
          <p:cNvSpPr/>
          <p:nvPr>
            <p:ph idx="2" type="sldImg"/>
          </p:nvPr>
        </p:nvSpPr>
        <p:spPr>
          <a:xfrm>
            <a:off x="1152525" y="696913"/>
            <a:ext cx="46419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d66bb1a1d_1_46:notes"/>
          <p:cNvSpPr txBox="1"/>
          <p:nvPr>
            <p:ph idx="1" type="body"/>
          </p:nvPr>
        </p:nvSpPr>
        <p:spPr>
          <a:xfrm>
            <a:off x="925513" y="4410075"/>
            <a:ext cx="5095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50" lIns="92725" spcFirstLastPara="1" rIns="92725" wrap="square" tIns="46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a picture of one of the geographic features of your country.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k_biorep_page1IMAGE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2268538" y="3176588"/>
            <a:ext cx="6459537" cy="20748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431800" y="296863"/>
            <a:ext cx="56292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240"/>
              </a:spcBef>
              <a:spcAft>
                <a:spcPts val="0"/>
              </a:spcAft>
              <a:buSzPts val="1200"/>
              <a:buFont typeface="Century Gothic"/>
              <a:buNone/>
              <a:defRPr sz="1200"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200"/>
              <a:buFont typeface="Century Gothic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000"/>
              <a:buFont typeface="Century Gothic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180"/>
              </a:spcAft>
              <a:buSzPts val="900"/>
              <a:buFont typeface="Century Gothic"/>
              <a:buNone/>
              <a:defRPr sz="9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2952751" y="404813"/>
            <a:ext cx="4751387" cy="684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 rot="5400000">
            <a:off x="4906169" y="2358231"/>
            <a:ext cx="5975350" cy="1709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1409700" y="723900"/>
            <a:ext cx="5975350" cy="4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over Content" type="txOverObj">
  <p:cSld name="TEXT_OVER_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908175" y="1449388"/>
            <a:ext cx="6840538" cy="2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1908175" y="3900488"/>
            <a:ext cx="6840538" cy="2300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 and Clip Art" type="txAndClipArt">
  <p:cSld name="TEXT_AND_CLIPAR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908175" y="1449388"/>
            <a:ext cx="3343275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2" type="clipArt"/>
          </p:nvPr>
        </p:nvSpPr>
        <p:spPr>
          <a:xfrm>
            <a:off x="5403850" y="1449388"/>
            <a:ext cx="3344863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240"/>
              </a:spcBef>
              <a:spcAft>
                <a:spcPts val="24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908175" y="1449388"/>
            <a:ext cx="6840538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None/>
              <a:defRPr sz="18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280"/>
              </a:spcAft>
              <a:buSzPts val="1400"/>
              <a:buFont typeface="Century Gothic"/>
              <a:buNone/>
              <a:defRPr sz="1400"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908175" y="1449388"/>
            <a:ext cx="3343275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entury Gothic"/>
              <a:buChar char="•"/>
              <a:defRPr sz="2800"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SzPts val="2400"/>
              <a:buFont typeface="Century Gothic"/>
              <a:buChar char="•"/>
              <a:defRPr sz="2400"/>
            </a:lvl2pPr>
            <a:lvl3pPr indent="-355600" lvl="2" marL="13716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Font typeface="Century Gothic"/>
              <a:buChar char="•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5403850" y="1449388"/>
            <a:ext cx="3344863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entury Gothic"/>
              <a:buChar char="•"/>
              <a:defRPr sz="2800"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SzPts val="2400"/>
              <a:buFont typeface="Century Gothic"/>
              <a:buChar char="•"/>
              <a:defRPr sz="2400"/>
            </a:lvl2pPr>
            <a:lvl3pPr indent="-355600" lvl="2" marL="13716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360"/>
              </a:spcAft>
              <a:buSzPts val="1800"/>
              <a:buFont typeface="Century Gothic"/>
              <a:buChar char="•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entury Gothic"/>
              <a:buNone/>
              <a:defRPr b="1" sz="24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None/>
              <a:defRPr b="1" sz="18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320"/>
              </a:spcAft>
              <a:buSzPts val="1600"/>
              <a:buFont typeface="Century Gothic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entury Gothic"/>
              <a:buChar char="•"/>
              <a:defRPr sz="2400"/>
            </a:lvl1pPr>
            <a:lvl2pPr indent="-355600" lvl="1" marL="9144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3pPr>
            <a:lvl4pPr indent="-330200" lvl="3" marL="1828800" algn="l"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320"/>
              </a:spcAft>
              <a:buSzPts val="1600"/>
              <a:buFont typeface="Century Gothic"/>
              <a:buChar char="•"/>
              <a:defRPr sz="1600"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entury Gothic"/>
              <a:buNone/>
              <a:defRPr b="1" sz="24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None/>
              <a:defRPr b="1" sz="18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320"/>
              </a:spcAft>
              <a:buSzPts val="1600"/>
              <a:buFont typeface="Century Gothic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Century Gothic"/>
              <a:buChar char="•"/>
              <a:defRPr sz="2400"/>
            </a:lvl1pPr>
            <a:lvl2pPr indent="-355600" lvl="1" marL="9144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Char char="•"/>
              <a:defRPr sz="1800"/>
            </a:lvl3pPr>
            <a:lvl4pPr indent="-330200" lvl="3" marL="1828800" algn="l"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Font typeface="Century Gothic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320"/>
              </a:spcAft>
              <a:buSzPts val="1600"/>
              <a:buFont typeface="Century Gothic"/>
              <a:buChar char="•"/>
              <a:defRPr sz="1600"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Century Gothic"/>
              <a:buChar char="•"/>
              <a:defRPr sz="3200"/>
            </a:lvl1pPr>
            <a:lvl2pPr indent="-406400" lvl="1" marL="914400" algn="l">
              <a:spcBef>
                <a:spcPts val="640"/>
              </a:spcBef>
              <a:spcAft>
                <a:spcPts val="0"/>
              </a:spcAft>
              <a:buSzPts val="2800"/>
              <a:buFont typeface="Century Gothic"/>
              <a:buChar char="•"/>
              <a:defRPr sz="2800"/>
            </a:lvl2pPr>
            <a:lvl3pPr indent="-381000" lvl="2" marL="1371600" algn="l">
              <a:spcBef>
                <a:spcPts val="560"/>
              </a:spcBef>
              <a:spcAft>
                <a:spcPts val="0"/>
              </a:spcAft>
              <a:buSzPts val="2400"/>
              <a:buFont typeface="Century Gothic"/>
              <a:buChar char="•"/>
              <a:defRPr sz="2400"/>
            </a:lvl3pPr>
            <a:lvl4pPr indent="-355600" lvl="3" marL="1828800" algn="l">
              <a:spcBef>
                <a:spcPts val="48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400"/>
              </a:spcAft>
              <a:buSzPts val="2000"/>
              <a:buFont typeface="Century Gothic"/>
              <a:buChar char="•"/>
              <a:defRPr sz="2000"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Century Gothic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200"/>
              <a:buFont typeface="Century Gothic"/>
              <a:buNone/>
              <a:defRPr sz="12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000"/>
              <a:buFont typeface="Century Gothic"/>
              <a:buNone/>
              <a:defRPr sz="10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Font typeface="Century Gothic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180"/>
              </a:spcAft>
              <a:buSzPts val="900"/>
              <a:buFont typeface="Century Gothic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k_biorep_page2IMAG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1908175" y="225425"/>
            <a:ext cx="6840538" cy="1008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908175" y="1449388"/>
            <a:ext cx="6840538" cy="4751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240"/>
              </a:spcAft>
              <a:buClr>
                <a:schemeClr val="dk1"/>
              </a:buClr>
              <a:buSzPts val="1200"/>
              <a:buFont typeface="Century Gothic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31800" y="6308725"/>
            <a:ext cx="18383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2376488" y="6308725"/>
            <a:ext cx="43148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2192338" y="3176588"/>
            <a:ext cx="64596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Dash camera based real time video assisted driving tools</a:t>
            </a:r>
            <a:endParaRPr sz="3600"/>
          </a:p>
        </p:txBody>
      </p:sp>
      <p:sp>
        <p:nvSpPr>
          <p:cNvPr id="105" name="Google Shape;105;p15"/>
          <p:cNvSpPr txBox="1"/>
          <p:nvPr/>
        </p:nvSpPr>
        <p:spPr>
          <a:xfrm>
            <a:off x="2752725" y="2330451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COMPUTER VISION</a:t>
            </a:r>
            <a:endParaRPr b="1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431800" y="296863"/>
            <a:ext cx="56292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None/>
            </a:pPr>
            <a:r>
              <a:rPr lang="en-US"/>
              <a:t>Dibyanshu Patnaik - E024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None/>
            </a:pPr>
            <a:r>
              <a:rPr lang="en-US"/>
              <a:t>Harsh Praharaj - E027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None/>
            </a:pPr>
            <a:r>
              <a:rPr lang="en-US"/>
              <a:t>Kartikeya Prakash - E028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None/>
            </a:pPr>
            <a:r>
              <a:rPr lang="en-US"/>
              <a:t>Avi Seth - E038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1600"/>
              <a:buFont typeface="Century Gothic"/>
              <a:buNone/>
            </a:pPr>
            <a:r>
              <a:rPr lang="en-US" sz="1600"/>
              <a:t>Dr. Pravin Shrinath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1600"/>
              <a:buFont typeface="Century Gothic"/>
              <a:buNone/>
            </a:pPr>
            <a:r>
              <a:rPr lang="en-US" sz="1600"/>
              <a:t>NMIMS MPSTME</a:t>
            </a:r>
            <a:endParaRPr/>
          </a:p>
        </p:txBody>
      </p:sp>
      <p:pic>
        <p:nvPicPr>
          <p:cNvPr descr="Narsee Monjee Institute of Management studies"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rsee Monjee Institute of Management studies"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774" y="3170236"/>
            <a:ext cx="1810789" cy="20748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6372075" y="6208104"/>
            <a:ext cx="27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7th February 2020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463550" y="647700"/>
            <a:ext cx="512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 COMBINING THE FRAMES</a:t>
            </a:r>
            <a:endParaRPr b="1" sz="32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533400" y="1587494"/>
            <a:ext cx="7667700" cy="2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Combine those two masks using an OR operation and then combine with the original image using an AND operation to only retain the intersecting elements.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hsl_mask = cv2.bitwise_or(hsl_yellow, hsl_white)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output_mask = cv2.bitwise_and(img, img, mask=hsl_mask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arsee Monjee Institute of Management studies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86050"/>
            <a:ext cx="9143999" cy="27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200925" y="647700"/>
            <a:ext cx="686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 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GRAY SCALE AND GAUSSIAN BLUR</a:t>
            </a:r>
            <a:endParaRPr b="1" sz="3200"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cv2.cvtColor(img, cv2.COLOR_RGB2GRAY)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cv2.GaussianBlur(grayscale_img, (kernel_size, kernel_size), 0)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360"/>
              </a:spcAft>
              <a:buNone/>
            </a:pPr>
            <a:r>
              <a:rPr lang="en-US"/>
              <a:t>compared kernel size 5, 11, 21; and settled on 11 as it gave optimum output </a:t>
            </a:r>
            <a:endParaRPr/>
          </a:p>
        </p:txBody>
      </p:sp>
      <p:pic>
        <p:nvPicPr>
          <p:cNvPr descr="Narsee Monjee Institute of Management studies"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14187"/>
            <a:ext cx="9143999" cy="27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6"/>
          <p:cNvSpPr txBox="1"/>
          <p:nvPr>
            <p:ph type="title"/>
          </p:nvPr>
        </p:nvSpPr>
        <p:spPr>
          <a:xfrm>
            <a:off x="463550" y="647700"/>
            <a:ext cx="53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 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CANNY EDGE DETECTION</a:t>
            </a:r>
            <a:endParaRPr b="1" sz="3200"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Intensity Gradient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Image smoothening with Sobel kernel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	Find edge gradient and direction for each pixel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Non Maximum Suppression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	pixels are checked if they’re the local maxima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	A is on edge, hence gradient direction is normal to the edge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 	Point B and C are in gradient directions.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So point A is checked with point B and C to see if it forms a local maximum. If so, it is considered for next stage, otherwise, it is suppressed ( put to zero).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Narsee Monjee Institute of Management studies"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25125"/>
            <a:ext cx="9143999" cy="25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575" y="1449400"/>
            <a:ext cx="2567425" cy="19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463550" y="647700"/>
            <a:ext cx="449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HOUGH TRANSFORM</a:t>
            </a:r>
            <a:endParaRPr b="1" sz="3200"/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arsee Monjee Institute of Management studies" id="246" name="Google Shape;2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987" y="2537000"/>
            <a:ext cx="6250025" cy="39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8"/>
          <p:cNvSpPr txBox="1"/>
          <p:nvPr>
            <p:ph type="title"/>
          </p:nvPr>
        </p:nvSpPr>
        <p:spPr>
          <a:xfrm>
            <a:off x="147350" y="647700"/>
            <a:ext cx="71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SEPARATING LEFT AND RIGHT LANES</a:t>
            </a:r>
            <a:endParaRPr b="1" sz="3200"/>
          </a:p>
        </p:txBody>
      </p:sp>
      <p:sp>
        <p:nvSpPr>
          <p:cNvPr id="256" name="Google Shape;256;p28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arsee Monjee Institute of Management studies" id="257" name="Google Shape;2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03889"/>
            <a:ext cx="9144000" cy="330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9"/>
          <p:cNvSpPr txBox="1"/>
          <p:nvPr>
            <p:ph type="title"/>
          </p:nvPr>
        </p:nvSpPr>
        <p:spPr>
          <a:xfrm>
            <a:off x="147350" y="647700"/>
            <a:ext cx="73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REGRESSION BASED EXTRAPOLATION</a:t>
            </a:r>
            <a:endParaRPr b="1" sz="3200"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arsee Monjee Institute of Management studies" id="268" name="Google Shape;26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05853"/>
            <a:ext cx="9144001" cy="33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0"/>
          <p:cNvSpPr txBox="1"/>
          <p:nvPr>
            <p:ph type="title"/>
          </p:nvPr>
        </p:nvSpPr>
        <p:spPr>
          <a:xfrm>
            <a:off x="463550" y="647700"/>
            <a:ext cx="456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OBJECT RECOGNITION YOLO</a:t>
            </a:r>
            <a:endParaRPr b="1" sz="3200"/>
          </a:p>
        </p:txBody>
      </p:sp>
      <p:pic>
        <p:nvPicPr>
          <p:cNvPr descr="Narsee Monjee Institute of Management studies"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50" y="4105630"/>
            <a:ext cx="4495801" cy="26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50" y="1619112"/>
            <a:ext cx="5448336" cy="2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4814150" y="4145225"/>
            <a:ext cx="41457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-&gt; Real time detection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-&gt; Less accurate but WAY faster than other methods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-&gt; Not repurposed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-&gt; Bounding box locates AND identifies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1"/>
          <p:cNvSpPr txBox="1"/>
          <p:nvPr>
            <p:ph type="title"/>
          </p:nvPr>
        </p:nvSpPr>
        <p:spPr>
          <a:xfrm>
            <a:off x="147350" y="647700"/>
            <a:ext cx="71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YOLO</a:t>
            </a:r>
            <a:endParaRPr b="1" sz="3200"/>
          </a:p>
        </p:txBody>
      </p:sp>
      <p:pic>
        <p:nvPicPr>
          <p:cNvPr descr="Narsee Monjee Institute of Management studies" id="290" name="Google Shape;2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17700"/>
            <a:ext cx="4309326" cy="2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75" y="3017700"/>
            <a:ext cx="4309325" cy="2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917575" y="482600"/>
            <a:ext cx="6146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DROWSINESS DETECTION</a:t>
            </a:r>
            <a:endParaRPr b="1" sz="3200"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904876" y="1360500"/>
            <a:ext cx="76230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computer vision system that can automatically detect driver drowsiness in a real-time video stream and then play an alarm if the driver appears to be drowsy.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Dependencies: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cv2, imutils, dlib, scipy, pyglet</a:t>
            </a:r>
            <a:endParaRPr sz="1800"/>
          </a:p>
        </p:txBody>
      </p:sp>
      <p:pic>
        <p:nvPicPr>
          <p:cNvPr descr="Narsee Monjee Institute of Management studies" id="300" name="Google Shape;3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917575" y="482600"/>
            <a:ext cx="6146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ALGORITHM</a:t>
            </a:r>
            <a:endParaRPr b="1" sz="3200"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904875" y="1360500"/>
            <a:ext cx="7623000" cy="4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/>
              <a:t>Each eye is represented by 6 (x, y)-coordinates, starting at the left-corner of the eye, and then working clockwise around the eye: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1800"/>
              <a:t>It checks 20 consecutive frames and if the Eye Aspect ratio is less than 0.25, Alert is generated.</a:t>
            </a:r>
            <a:endParaRPr sz="1800"/>
          </a:p>
          <a:p>
            <a:pPr indent="0" lvl="0" marL="4572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Narsee Monjee Institute of Management studies" id="308" name="Google Shape;3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3400" l="4266" r="5333" t="6395"/>
          <a:stretch/>
        </p:blipFill>
        <p:spPr>
          <a:xfrm>
            <a:off x="2195425" y="2762625"/>
            <a:ext cx="4001150" cy="27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917575" y="482600"/>
            <a:ext cx="1901825" cy="7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OUTLINE</a:t>
            </a:r>
            <a:endParaRPr b="1" sz="3200"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904873" y="1360489"/>
            <a:ext cx="5376183" cy="4659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Introduction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Problem definition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Literature review in brief (2 slides)</a:t>
            </a:r>
            <a:endParaRPr sz="1800"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Analysis &amp; Design</a:t>
            </a:r>
            <a:endParaRPr sz="1800"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Implementation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Action plan for rest of the Project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Conclusion &amp; Future work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Char char="•"/>
            </a:pPr>
            <a:r>
              <a:rPr lang="en-US" sz="1800"/>
              <a:t>References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</p:txBody>
      </p:sp>
      <p:pic>
        <p:nvPicPr>
          <p:cNvPr descr="Narsee Monjee Institute of Management studies"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917575" y="482600"/>
            <a:ext cx="6146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ALGORITHM</a:t>
            </a:r>
            <a:endParaRPr b="1" sz="3200"/>
          </a:p>
        </p:txBody>
      </p:sp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904876" y="1360500"/>
            <a:ext cx="76230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Eye Aspect Ratio: </a:t>
            </a:r>
            <a:r>
              <a:rPr b="1" lang="en-US" sz="2400"/>
              <a:t>EAR = </a:t>
            </a:r>
            <a:r>
              <a:rPr b="1" lang="en-US" sz="2400" u="sng"/>
              <a:t>‖P2 - P6‖+‖P3 - P5‖</a:t>
            </a:r>
            <a:endParaRPr b="1" sz="2400" u="sng"/>
          </a:p>
          <a:p>
            <a:pPr indent="0" lvl="0" marL="32004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2400"/>
              <a:t>        2*‖P1 - P4‖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9144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1800"/>
              <a:t>		</a:t>
            </a:r>
            <a:endParaRPr b="1" sz="1800"/>
          </a:p>
          <a:p>
            <a:pPr indent="0" lvl="0" marL="9144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457200" lvl="0" marL="914400" rtl="0" algn="l">
              <a:lnSpc>
                <a:spcPct val="2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Narsee Monjee Institute of Management studies"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 b="42471" l="51593" r="3820" t="4472"/>
          <a:stretch/>
        </p:blipFill>
        <p:spPr>
          <a:xfrm>
            <a:off x="269675" y="2704855"/>
            <a:ext cx="3500299" cy="2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5">
            <a:alphaModFix/>
          </a:blip>
          <a:srcRect b="0" l="0" r="14133" t="0"/>
          <a:stretch/>
        </p:blipFill>
        <p:spPr>
          <a:xfrm>
            <a:off x="3964275" y="2422500"/>
            <a:ext cx="4995576" cy="359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917575" y="482600"/>
            <a:ext cx="6146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IMPLEMENTATION</a:t>
            </a:r>
            <a:endParaRPr b="1" sz="3200"/>
          </a:p>
        </p:txBody>
      </p:sp>
      <p:pic>
        <p:nvPicPr>
          <p:cNvPr descr="Narsee Monjee Institute of Management studies"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01" y="1627613"/>
            <a:ext cx="4387699" cy="36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27613"/>
            <a:ext cx="4415550" cy="36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917575" y="482600"/>
            <a:ext cx="6146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Dataset</a:t>
            </a:r>
            <a:endParaRPr b="1" sz="3200"/>
          </a:p>
        </p:txBody>
      </p:sp>
      <p:pic>
        <p:nvPicPr>
          <p:cNvPr descr="Narsee Monjee Institute of Management studies" id="335" name="Google Shape;3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525" y="2039450"/>
            <a:ext cx="4834950" cy="38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7"/>
          <p:cNvSpPr txBox="1"/>
          <p:nvPr>
            <p:ph type="title"/>
          </p:nvPr>
        </p:nvSpPr>
        <p:spPr>
          <a:xfrm>
            <a:off x="463550" y="647700"/>
            <a:ext cx="456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FUTURE ACTION PLAN</a:t>
            </a:r>
            <a:endParaRPr b="1" sz="3200"/>
          </a:p>
        </p:txBody>
      </p:sp>
      <p:sp>
        <p:nvSpPr>
          <p:cNvPr id="345" name="Google Shape;345;p37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en-US" sz="1800"/>
              <a:t>Advance Lane Detection with Angle of inclination and Perspective Transformation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en-US" sz="1800"/>
              <a:t>Compare our trained vehicle detection model with a pre trained model based on local dataset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en-US" sz="1800"/>
              <a:t>Extending the project by discovering more problem domains and implementing solutions. For eg: Traffic sign classifier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en-US" sz="1800"/>
              <a:t>Implementing real time directives for a vehicle based on alerts and responses from the software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</p:txBody>
      </p:sp>
      <p:pic>
        <p:nvPicPr>
          <p:cNvPr descr="Narsee Monjee Institute of Management studies" id="346" name="Google Shape;3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533400" y="2438400"/>
            <a:ext cx="449580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705600" y="26670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463550" y="647700"/>
            <a:ext cx="38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INTRODUCTION</a:t>
            </a:r>
            <a:endParaRPr b="1" sz="3200"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561974" y="1449388"/>
            <a:ext cx="7667625" cy="5014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 u="sng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 u="sng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en-US" sz="1800"/>
              <a:t>“DRIVING AID SYSTEM 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/>
              <a:t>Focus is now on real time object identification from non - stationary low resolution </a:t>
            </a:r>
            <a:r>
              <a:rPr lang="en-US" sz="1800"/>
              <a:t>input</a:t>
            </a:r>
            <a:r>
              <a:rPr lang="en-US" sz="1800"/>
              <a:t> sources</a:t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/>
              <a:t>Building up on the research done in the previous semester so as to have an application oriented approach</a:t>
            </a:r>
            <a:endParaRPr sz="1800"/>
          </a:p>
        </p:txBody>
      </p:sp>
      <p:pic>
        <p:nvPicPr>
          <p:cNvPr descr="Narsee Monjee Institute of Management studies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463550" y="647700"/>
            <a:ext cx="599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COMPONENTS OF THE SYSTEM</a:t>
            </a:r>
            <a:endParaRPr b="1" sz="3200"/>
          </a:p>
        </p:txBody>
      </p:sp>
      <p:pic>
        <p:nvPicPr>
          <p:cNvPr descr="Narsee Monjee Institute of Management studies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825" y="271075"/>
            <a:ext cx="18954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754325" y="1792275"/>
            <a:ext cx="1170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31650" y="1283625"/>
            <a:ext cx="2170500" cy="197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VEHICLE DETECTION</a:t>
            </a:r>
            <a:endParaRPr sz="2400"/>
          </a:p>
        </p:txBody>
      </p:sp>
      <p:sp>
        <p:nvSpPr>
          <p:cNvPr id="139" name="Google Shape;139;p18"/>
          <p:cNvSpPr/>
          <p:nvPr/>
        </p:nvSpPr>
        <p:spPr>
          <a:xfrm>
            <a:off x="4628475" y="1274675"/>
            <a:ext cx="2170500" cy="197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TRAFFIC SIGN CLASSIFIER</a:t>
            </a:r>
            <a:endParaRPr sz="2400"/>
          </a:p>
        </p:txBody>
      </p:sp>
      <p:sp>
        <p:nvSpPr>
          <p:cNvPr id="140" name="Google Shape;140;p18"/>
          <p:cNvSpPr/>
          <p:nvPr/>
        </p:nvSpPr>
        <p:spPr>
          <a:xfrm>
            <a:off x="6921900" y="1274675"/>
            <a:ext cx="2170500" cy="197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LANE DETECTION</a:t>
            </a: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832850" y="3360000"/>
            <a:ext cx="388500" cy="9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638450" y="4414050"/>
            <a:ext cx="2170500" cy="214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31650" y="4426800"/>
            <a:ext cx="2170500" cy="211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Yolo V3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KITTI Dataset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Custom trained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 trained model for benchmarking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 flipH="1">
            <a:off x="6921925" y="4414050"/>
            <a:ext cx="2170500" cy="2142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Opencv based implementation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HSL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Gaussian Blur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Canny Edge Detection 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Hough Transform 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-US" sz="1250">
                <a:solidFill>
                  <a:schemeClr val="dk1"/>
                </a:solidFill>
                <a:highlight>
                  <a:srgbClr val="FFFFFF"/>
                </a:highlight>
              </a:rPr>
              <a:t>Separate left and right lanes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2335050" y="1289275"/>
            <a:ext cx="2170500" cy="197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DRIVER DROWSINESS DETECTION</a:t>
            </a:r>
            <a:endParaRPr sz="2200"/>
          </a:p>
        </p:txBody>
      </p:sp>
      <p:sp>
        <p:nvSpPr>
          <p:cNvPr id="146" name="Google Shape;146;p18"/>
          <p:cNvSpPr/>
          <p:nvPr/>
        </p:nvSpPr>
        <p:spPr>
          <a:xfrm>
            <a:off x="2335050" y="4414050"/>
            <a:ext cx="2170500" cy="21426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GPU less implementation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Novel linear formula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Very basic dataset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5519475" y="3360000"/>
            <a:ext cx="388500" cy="9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922650" y="3345113"/>
            <a:ext cx="388500" cy="9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3265550" y="3341563"/>
            <a:ext cx="388500" cy="99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1908175" y="225425"/>
            <a:ext cx="6840600" cy="100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SIGN CLASSIFIER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1908175" y="1449388"/>
            <a:ext cx="3343200" cy="475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36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>
            <p:ph idx="2" type="clipArt"/>
          </p:nvPr>
        </p:nvSpPr>
        <p:spPr>
          <a:xfrm>
            <a:off x="5403850" y="1449388"/>
            <a:ext cx="3345000" cy="475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463550" y="647700"/>
            <a:ext cx="38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</a:t>
            </a:r>
            <a:endParaRPr b="1" sz="3200"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Convert original image to HSL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Isolate yellow and white from HSL image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Combine isolated HSL with original image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Convert image to grayscale for easier manipulation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Apply Gaussian Blur to smoothen edges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Apply Canny Edge Detection on smoothed gray image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Trace Region Of Interest and discard all other lines identified by our previous step that are outside this region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Perform a Hough Transform to find lanes within our region of interest and trace them in red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Separate left and right lanes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Interpolate line gradients to create two smooth lines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arsee Monjee Institute of Management studies"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463550" y="647700"/>
            <a:ext cx="501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 HSL</a:t>
            </a:r>
            <a:endParaRPr b="1" sz="3200"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561974" y="1449388"/>
            <a:ext cx="7667700" cy="5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Hue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Saturation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❑"/>
            </a:pP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Lightness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arsee Monjee Institute of Management studies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2457"/>
            <a:ext cx="9144001" cy="340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463550" y="647700"/>
            <a:ext cx="59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 HSV vs HSL</a:t>
            </a:r>
            <a:endParaRPr b="1" sz="3200"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733875" y="1449400"/>
            <a:ext cx="4495800" cy="5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ORIGINAL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cv2.cvtColor(img, cv2.COLOR_RGB2HSV)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cv2.cvtColor(img, cv2.COLOR_RGB2HLS)</a:t>
            </a:r>
            <a:endParaRPr/>
          </a:p>
        </p:txBody>
      </p:sp>
      <p:pic>
        <p:nvPicPr>
          <p:cNvPr descr="Narsee Monjee Institute of Management studies"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 b="14000" l="5650" r="8083" t="0"/>
          <a:stretch/>
        </p:blipFill>
        <p:spPr>
          <a:xfrm>
            <a:off x="463550" y="1363975"/>
            <a:ext cx="2885074" cy="1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5">
            <a:alphaModFix/>
          </a:blip>
          <a:srcRect b="2324" l="3344" r="1923" t="0"/>
          <a:stretch/>
        </p:blipFill>
        <p:spPr>
          <a:xfrm>
            <a:off x="463550" y="3210875"/>
            <a:ext cx="2885076" cy="1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6">
            <a:alphaModFix/>
          </a:blip>
          <a:srcRect b="0" l="3033" r="3612" t="0"/>
          <a:stretch/>
        </p:blipFill>
        <p:spPr>
          <a:xfrm>
            <a:off x="463550" y="4967800"/>
            <a:ext cx="2885075" cy="189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533400" y="2438400"/>
            <a:ext cx="44958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6705600" y="2667000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463550" y="187525"/>
            <a:ext cx="6242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LANE DETECTION -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ISOLATING YELLOW AND WHITE</a:t>
            </a:r>
            <a:endParaRPr b="1" sz="3200"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561975" y="1213000"/>
            <a:ext cx="76677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low_threshold = np.array([15, 38, 115])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high_threshold = np.array([35, 204, 255])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yellow_mask = cv2.inRange(img, low_threshold, high_threshold)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low_threshold = np.array([0, 200, 0])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high_threshold = np.array([180, 255, 255])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white_mask = cv2.inRange(img, low_threshold, high_threshold)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Narsee Monjee Institute of Management studies"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375" y="0"/>
            <a:ext cx="18954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2500"/>
            <a:ext cx="9143999" cy="2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0103067">
  <a:themeElements>
    <a:clrScheme name="Global 2">
      <a:dk1>
        <a:srgbClr val="000000"/>
      </a:dk1>
      <a:lt1>
        <a:srgbClr val="FFFFFF"/>
      </a:lt1>
      <a:dk2>
        <a:srgbClr val="CC6600"/>
      </a:dk2>
      <a:lt2>
        <a:srgbClr val="FFFFFF"/>
      </a:lt2>
      <a:accent1>
        <a:srgbClr val="FFFFCC"/>
      </a:accent1>
      <a:accent2>
        <a:srgbClr val="B5E0E3"/>
      </a:accent2>
      <a:accent3>
        <a:srgbClr val="FFFFFF"/>
      </a:accent3>
      <a:accent4>
        <a:srgbClr val="000000"/>
      </a:accent4>
      <a:accent5>
        <a:srgbClr val="FFFFE2"/>
      </a:accent5>
      <a:accent6>
        <a:srgbClr val="A4CBCE"/>
      </a:accent6>
      <a:hlink>
        <a:srgbClr val="E5D093"/>
      </a:hlink>
      <a:folHlink>
        <a:srgbClr val="CCB3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